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73" r:id="rId3"/>
    <p:sldId id="293" r:id="rId4"/>
    <p:sldId id="334" r:id="rId5"/>
    <p:sldId id="335" r:id="rId6"/>
    <p:sldId id="336" r:id="rId7"/>
    <p:sldId id="337" r:id="rId8"/>
    <p:sldId id="340" r:id="rId9"/>
    <p:sldId id="341" r:id="rId10"/>
    <p:sldId id="342" r:id="rId11"/>
    <p:sldId id="344" r:id="rId12"/>
    <p:sldId id="345" r:id="rId13"/>
    <p:sldId id="343" r:id="rId14"/>
    <p:sldId id="338" r:id="rId15"/>
    <p:sldId id="259" r:id="rId16"/>
    <p:sldId id="261" r:id="rId17"/>
    <p:sldId id="276" r:id="rId18"/>
    <p:sldId id="262" r:id="rId19"/>
    <p:sldId id="263" r:id="rId20"/>
    <p:sldId id="264" r:id="rId21"/>
    <p:sldId id="265" r:id="rId22"/>
    <p:sldId id="339" r:id="rId23"/>
    <p:sldId id="295" r:id="rId24"/>
    <p:sldId id="296" r:id="rId25"/>
    <p:sldId id="297" r:id="rId26"/>
    <p:sldId id="301" r:id="rId27"/>
    <p:sldId id="302" r:id="rId28"/>
    <p:sldId id="313" r:id="rId29"/>
    <p:sldId id="314" r:id="rId30"/>
    <p:sldId id="298" r:id="rId31"/>
    <p:sldId id="303" r:id="rId32"/>
    <p:sldId id="305" r:id="rId33"/>
    <p:sldId id="306" r:id="rId34"/>
    <p:sldId id="308" r:id="rId35"/>
    <p:sldId id="332" r:id="rId36"/>
    <p:sldId id="315" r:id="rId37"/>
    <p:sldId id="318" r:id="rId38"/>
    <p:sldId id="319" r:id="rId39"/>
    <p:sldId id="320" r:id="rId40"/>
    <p:sldId id="321" r:id="rId41"/>
    <p:sldId id="322" r:id="rId42"/>
    <p:sldId id="323" r:id="rId43"/>
    <p:sldId id="324" r:id="rId44"/>
    <p:sldId id="325" r:id="rId45"/>
    <p:sldId id="326" r:id="rId46"/>
    <p:sldId id="327" r:id="rId47"/>
    <p:sldId id="304" r:id="rId48"/>
    <p:sldId id="309" r:id="rId49"/>
    <p:sldId id="311" r:id="rId50"/>
    <p:sldId id="333" r:id="rId51"/>
    <p:sldId id="310" r:id="rId52"/>
    <p:sldId id="258" r:id="rId53"/>
    <p:sldId id="257" r:id="rId54"/>
    <p:sldId id="277" r:id="rId5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5057802-D5C6-4436-9863-C3E8419DE22F}">
          <p14:sldIdLst>
            <p14:sldId id="256"/>
            <p14:sldId id="273"/>
            <p14:sldId id="293"/>
            <p14:sldId id="334"/>
            <p14:sldId id="335"/>
            <p14:sldId id="336"/>
            <p14:sldId id="337"/>
            <p14:sldId id="340"/>
            <p14:sldId id="341"/>
            <p14:sldId id="342"/>
            <p14:sldId id="344"/>
            <p14:sldId id="345"/>
            <p14:sldId id="343"/>
            <p14:sldId id="338"/>
            <p14:sldId id="259"/>
            <p14:sldId id="261"/>
            <p14:sldId id="276"/>
            <p14:sldId id="262"/>
            <p14:sldId id="263"/>
            <p14:sldId id="264"/>
            <p14:sldId id="265"/>
            <p14:sldId id="339"/>
            <p14:sldId id="295"/>
            <p14:sldId id="296"/>
            <p14:sldId id="297"/>
            <p14:sldId id="301"/>
            <p14:sldId id="302"/>
            <p14:sldId id="313"/>
            <p14:sldId id="314"/>
            <p14:sldId id="298"/>
            <p14:sldId id="303"/>
            <p14:sldId id="305"/>
            <p14:sldId id="306"/>
            <p14:sldId id="308"/>
            <p14:sldId id="332"/>
            <p14:sldId id="315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04"/>
            <p14:sldId id="309"/>
            <p14:sldId id="311"/>
            <p14:sldId id="333"/>
            <p14:sldId id="310"/>
            <p14:sldId id="258"/>
            <p14:sldId id="257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433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7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163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903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83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725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141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81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01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305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087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85245-BF2A-4572-B638-6AC690FA5064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9B63B-4D7A-423F-A1C0-A0416A0E2E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088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eg"/><Relationship Id="rId5" Type="http://schemas.openxmlformats.org/officeDocument/2006/relationships/image" Target="../media/image40.jfif"/><Relationship Id="rId4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11" Type="http://schemas.openxmlformats.org/officeDocument/2006/relationships/image" Target="../media/image49.pn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5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6.jpeg"/><Relationship Id="rId7" Type="http://schemas.openxmlformats.org/officeDocument/2006/relationships/image" Target="../media/image69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13" Type="http://schemas.openxmlformats.org/officeDocument/2006/relationships/image" Target="../media/image62.jpeg"/><Relationship Id="rId18" Type="http://schemas.openxmlformats.org/officeDocument/2006/relationships/image" Target="../media/image76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12" Type="http://schemas.openxmlformats.org/officeDocument/2006/relationships/image" Target="../media/image71.jpeg"/><Relationship Id="rId17" Type="http://schemas.openxmlformats.org/officeDocument/2006/relationships/image" Target="../media/image75.jpeg"/><Relationship Id="rId2" Type="http://schemas.openxmlformats.org/officeDocument/2006/relationships/image" Target="../media/image47.png"/><Relationship Id="rId16" Type="http://schemas.openxmlformats.org/officeDocument/2006/relationships/image" Target="../media/image74.jpeg"/><Relationship Id="rId20" Type="http://schemas.openxmlformats.org/officeDocument/2006/relationships/image" Target="../media/image7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11" Type="http://schemas.openxmlformats.org/officeDocument/2006/relationships/image" Target="../media/image70.jpeg"/><Relationship Id="rId5" Type="http://schemas.openxmlformats.org/officeDocument/2006/relationships/image" Target="../media/image60.jpeg"/><Relationship Id="rId15" Type="http://schemas.openxmlformats.org/officeDocument/2006/relationships/image" Target="../media/image73.jpeg"/><Relationship Id="rId10" Type="http://schemas.openxmlformats.org/officeDocument/2006/relationships/image" Target="../media/image66.jpeg"/><Relationship Id="rId19" Type="http://schemas.openxmlformats.org/officeDocument/2006/relationships/image" Target="../media/image49.png"/><Relationship Id="rId4" Type="http://schemas.openxmlformats.org/officeDocument/2006/relationships/image" Target="../media/image55.jpeg"/><Relationship Id="rId9" Type="http://schemas.openxmlformats.org/officeDocument/2006/relationships/image" Target="../media/image61.jpeg"/><Relationship Id="rId14" Type="http://schemas.openxmlformats.org/officeDocument/2006/relationships/image" Target="../media/image72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0.jpeg"/><Relationship Id="rId7" Type="http://schemas.openxmlformats.org/officeDocument/2006/relationships/image" Target="../media/image80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10" Type="http://schemas.openxmlformats.org/officeDocument/2006/relationships/image" Target="../media/image82.png"/><Relationship Id="rId4" Type="http://schemas.openxmlformats.org/officeDocument/2006/relationships/image" Target="../media/image56.jpeg"/><Relationship Id="rId9" Type="http://schemas.openxmlformats.org/officeDocument/2006/relationships/image" Target="../media/image81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83.jpeg"/><Relationship Id="rId7" Type="http://schemas.openxmlformats.org/officeDocument/2006/relationships/image" Target="../media/image86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85.jpeg"/><Relationship Id="rId10" Type="http://schemas.openxmlformats.org/officeDocument/2006/relationships/image" Target="../media/image88.png"/><Relationship Id="rId4" Type="http://schemas.openxmlformats.org/officeDocument/2006/relationships/image" Target="../media/image84.jpeg"/><Relationship Id="rId9" Type="http://schemas.openxmlformats.org/officeDocument/2006/relationships/image" Target="../media/image8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7" Type="http://schemas.openxmlformats.org/officeDocument/2006/relationships/image" Target="../media/image96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100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pn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44539"/>
            <a:ext cx="9144000" cy="1535709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С днем Знаний!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796433"/>
            <a:ext cx="9144000" cy="1367554"/>
          </a:xfrm>
        </p:spPr>
        <p:txBody>
          <a:bodyPr/>
          <a:lstStyle/>
          <a:p>
            <a:r>
              <a:rPr lang="ru-RU" dirty="0">
                <a:latin typeface="Book Antiqua" panose="02040602050305030304" pitchFamily="18" charset="0"/>
              </a:rPr>
              <a:t>2</a:t>
            </a:r>
            <a:r>
              <a:rPr lang="ru-RU" dirty="0" smtClean="0">
                <a:latin typeface="Book Antiqua" panose="02040602050305030304" pitchFamily="18" charset="0"/>
              </a:rPr>
              <a:t> сентября 2024 года, 11А класс</a:t>
            </a:r>
          </a:p>
        </p:txBody>
      </p:sp>
    </p:spTree>
    <p:extLst>
      <p:ext uri="{BB962C8B-B14F-4D97-AF65-F5344CB8AC3E}">
        <p14:creationId xmlns:p14="http://schemas.microsoft.com/office/powerpoint/2010/main" val="166761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6958" y="1076241"/>
            <a:ext cx="9686841" cy="5100722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Book Antiqua" panose="02040602050305030304" pitchFamily="18" charset="0"/>
              </a:rPr>
              <a:t>День знаний - это праздник всей страны!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Book Antiqua" panose="02040602050305030304" pitchFamily="18" charset="0"/>
              </a:rPr>
              <a:t>Когда все школы двери открывают,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Book Antiqua" panose="02040602050305030304" pitchFamily="18" charset="0"/>
              </a:rPr>
              <a:t>И всюду смех счастливый детворы,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Book Antiqua" panose="02040602050305030304" pitchFamily="18" charset="0"/>
              </a:rPr>
              <a:t>И клёны в красном в школах всех встречают,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Book Antiqua" panose="02040602050305030304" pitchFamily="18" charset="0"/>
              </a:rPr>
              <a:t>Я поздравляю каждого из нас 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Book Antiqua" panose="02040602050305030304" pitchFamily="18" charset="0"/>
              </a:rPr>
              <a:t>С прекрасным праздником осенним и желаю,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Book Antiqua" panose="02040602050305030304" pitchFamily="18" charset="0"/>
              </a:rPr>
              <a:t>Чтоб стал прекрасным стартом в жизни класс,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Book Antiqua" panose="02040602050305030304" pitchFamily="18" charset="0"/>
              </a:rPr>
              <a:t>В котором осенью учиться начинаем.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349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87085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Имя и движение</a:t>
            </a:r>
            <a:endParaRPr lang="ru-RU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41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Имя и движение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— Чьи имена тебе было легко запомнить?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— Чьи имена ты забывал?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— Чьи движения тебе понравились больше других?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— Знаешь ли ты, что означает твое имя или фамилия?</a:t>
            </a:r>
          </a:p>
          <a:p>
            <a:endParaRPr lang="ru-RU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88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Знакомство</a:t>
            </a:r>
            <a:endParaRPr lang="ru-RU" b="1" dirty="0">
              <a:solidFill>
                <a:schemeClr val="accent4">
                  <a:lumMod val="60000"/>
                  <a:lumOff val="4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73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Знакомство</a:t>
            </a:r>
            <a:endParaRPr lang="ru-RU" b="1" dirty="0">
              <a:solidFill>
                <a:schemeClr val="accent4">
                  <a:lumMod val="60000"/>
                  <a:lumOff val="4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1">
              <a:alpha val="64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— Понравились ли тебе вопросы твоего партнера?</a:t>
            </a: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— Твой партнер на самом деле испытывал любопытство и с интересом расспрашивал тебя?</a:t>
            </a: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— Что тебе было приятнее: спрашивать или отвечать?</a:t>
            </a: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— Кто из вас двоих сам выбирал себе партнера, а кто был выбран?</a:t>
            </a: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— О ком из остальных детей ты узнал что-то интересное для тебя?</a:t>
            </a:r>
          </a:p>
        </p:txBody>
      </p:sp>
    </p:spTree>
    <p:extLst>
      <p:ext uri="{BB962C8B-B14F-4D97-AF65-F5344CB8AC3E}">
        <p14:creationId xmlns:p14="http://schemas.microsoft.com/office/powerpoint/2010/main" val="240805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209" y="5987440"/>
            <a:ext cx="11937304" cy="4145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Выберите 1 фигуру, взглянув на которую, вы скажете: «Это я!»</a:t>
            </a:r>
            <a:br>
              <a:rPr lang="ru-RU" sz="28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Остальные </a:t>
            </a:r>
            <a:r>
              <a:rPr lang="ru-RU" sz="2800" b="1" dirty="0" err="1" smtClean="0">
                <a:solidFill>
                  <a:srgbClr val="C00000"/>
                </a:solidFill>
                <a:latin typeface="Book Antiqua" panose="02040602050305030304" pitchFamily="18" charset="0"/>
              </a:rPr>
              <a:t>фируры</a:t>
            </a:r>
            <a:r>
              <a:rPr lang="ru-RU" sz="28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 расположите в порядке вашего предпочтения</a:t>
            </a:r>
            <a:endParaRPr lang="ru-RU" sz="2800" b="1" dirty="0"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0" b="34295"/>
          <a:stretch/>
        </p:blipFill>
        <p:spPr>
          <a:xfrm>
            <a:off x="459217" y="1339960"/>
            <a:ext cx="11023045" cy="3988258"/>
          </a:xfrm>
        </p:spPr>
      </p:pic>
      <p:sp>
        <p:nvSpPr>
          <p:cNvPr id="5" name="TextBox 4"/>
          <p:cNvSpPr txBox="1"/>
          <p:nvPr/>
        </p:nvSpPr>
        <p:spPr>
          <a:xfrm>
            <a:off x="5523978" y="598744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19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Book Antiqua" panose="02040602050305030304" pitchFamily="18" charset="0"/>
              </a:rPr>
              <a:t>«КВАДРАТ» (ТРУЖЕНИК</a:t>
            </a:r>
            <a:r>
              <a:rPr lang="ru-RU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)</a:t>
            </a:r>
            <a:endParaRPr lang="ru-RU" dirty="0"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2156"/>
          </a:xfrm>
        </p:spPr>
        <p:txBody>
          <a:bodyPr>
            <a:normAutofit fontScale="55000" lnSpcReduction="20000"/>
          </a:bodyPr>
          <a:lstStyle/>
          <a:p>
            <a:r>
              <a:rPr lang="ru-RU" sz="3600" dirty="0" smtClean="0"/>
              <a:t>Выбирающие </a:t>
            </a:r>
            <a:r>
              <a:rPr lang="ru-RU" sz="3600" dirty="0"/>
              <a:t>в качестве предпочитаемой фигуры квадрат, относятся к </a:t>
            </a:r>
            <a:r>
              <a:rPr lang="ru-RU" sz="3600" dirty="0">
                <a:solidFill>
                  <a:srgbClr val="C00000"/>
                </a:solidFill>
              </a:rPr>
              <a:t>«</a:t>
            </a:r>
            <a:r>
              <a:rPr lang="ru-RU" sz="3600" b="1" dirty="0">
                <a:solidFill>
                  <a:srgbClr val="C00000"/>
                </a:solidFill>
              </a:rPr>
              <a:t>левополушарным</a:t>
            </a:r>
            <a:r>
              <a:rPr lang="ru-RU" sz="3600" dirty="0">
                <a:solidFill>
                  <a:srgbClr val="C00000"/>
                </a:solidFill>
              </a:rPr>
              <a:t>» </a:t>
            </a:r>
            <a:r>
              <a:rPr lang="ru-RU" sz="3600" dirty="0"/>
              <a:t>мыслителям (аналитический склад ума). «Квадрату» легче «вычислить» результат, перерабатывая данные в логической форме, чем интуитивно догадываться о нем. </a:t>
            </a:r>
            <a:r>
              <a:rPr lang="ru-RU" sz="3600" b="1" dirty="0">
                <a:solidFill>
                  <a:srgbClr val="C00000"/>
                </a:solidFill>
              </a:rPr>
              <a:t>Выносливость, терпение и методичность </a:t>
            </a:r>
            <a:r>
              <a:rPr lang="ru-RU" sz="3600" dirty="0"/>
              <a:t>делают его высококлассным специалистом в области обработки и систематизации информации. «Квадрат» любит раз и навсегда заведенный порядок: он консервативен, предпочитает работу с определенным, однажды заведенным правилом и с конкретно поставленной задачей. Ему не по душе сюрпризы и изменения привычного хода событий. Он упорядочивает, организует людей и вещи вокруг себя, обладает практическим складом ума, деловитостью и упорством.</a:t>
            </a:r>
          </a:p>
          <a:p>
            <a:r>
              <a:rPr lang="ru-RU" sz="3600" dirty="0"/>
              <a:t> </a:t>
            </a:r>
            <a:r>
              <a:rPr lang="ru-RU" sz="3600" dirty="0" smtClean="0"/>
              <a:t>«</a:t>
            </a:r>
            <a:r>
              <a:rPr lang="ru-RU" sz="3600" dirty="0"/>
              <a:t>Квадраты» могут стать отличными администраторами или исполнителями. Однако чрезмерное пристрастие к деталям, потребность в дополнительной, уточняющей информации для принятия решения лишает их оперативности, что негативно сказывается на организаторских способностях и управленческих профессиях. </a:t>
            </a:r>
            <a:r>
              <a:rPr lang="ru-RU" sz="3600" b="1" dirty="0">
                <a:solidFill>
                  <a:srgbClr val="C00000"/>
                </a:solidFill>
              </a:rPr>
              <a:t>Аккуратность, порядок, соблюдение правил и приличий </a:t>
            </a:r>
            <a:r>
              <a:rPr lang="ru-RU" sz="3600" dirty="0"/>
              <a:t>могут развиться до парализующей крайности. Кроме того, рациональность, эмоциональная сухость и холодность мешают «Квадратам» быстро устанавливать контакты с разными лицами.</a:t>
            </a:r>
          </a:p>
          <a:p>
            <a:r>
              <a:rPr lang="ru-RU" sz="3600" dirty="0"/>
              <a:t> </a:t>
            </a:r>
            <a:r>
              <a:rPr lang="ru-RU" sz="3600" dirty="0" smtClean="0"/>
              <a:t>Предпочтительны </a:t>
            </a:r>
            <a:r>
              <a:rPr lang="ru-RU" sz="3600" dirty="0"/>
              <a:t>профессии в сфере: </a:t>
            </a:r>
            <a:r>
              <a:rPr lang="ru-RU" sz="3600" b="1" dirty="0">
                <a:solidFill>
                  <a:srgbClr val="C00000"/>
                </a:solidFill>
              </a:rPr>
              <a:t>«ЧЕЛОВЕК - ЗНАКОВАЯ СИСТЕМА»</a:t>
            </a:r>
            <a:r>
              <a:rPr lang="ru-RU" sz="3600" dirty="0"/>
              <a:t>, например, такие, как машинопись, бухгалтерия, экономика, статистика. Кроме того, «Квадрат» хорошо проявляет себя в нотариальной деятельности и программировании.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166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Book Antiqua" panose="02040602050305030304" pitchFamily="18" charset="0"/>
              </a:rPr>
              <a:t>«ТРЕУГОЛЬНИК»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Book Antiqua" panose="02040602050305030304" pitchFamily="18" charset="0"/>
              </a:rPr>
              <a:t>(РУКОВОДИТЕЛЬ)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215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Характерная </a:t>
            </a:r>
            <a:r>
              <a:rPr lang="ru-RU" dirty="0"/>
              <a:t>особенность «Треугольника» - способность концентрироваться на главной цели. Треугольники -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энергичные, неудержимые люди с сильным волевым началом</a:t>
            </a:r>
            <a:r>
              <a:rPr lang="ru-RU" dirty="0"/>
              <a:t>. Они, так же как и «Квадраты», являются «левополушарными» мыслителями, способными глубоко и быстро анализировать ситуацию. Однако, в противоположность «Квадратам», которые ориентированы на детали, «Треугольники»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способны сосредотачиваться на главном</a:t>
            </a:r>
            <a:r>
              <a:rPr lang="ru-RU" dirty="0"/>
              <a:t>, на сути проблемы. Сильно развитая прагматическая ориентация направляет их мыслительный анализ на поиск наиболее эффективного в данных условиях решения проблемы. «Треугольник» отдает предпочтение занятиям, требующим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сообразительности, ловкости, физической силы</a:t>
            </a:r>
            <a:r>
              <a:rPr lang="ru-RU" dirty="0"/>
              <a:t>. </a:t>
            </a:r>
          </a:p>
          <a:p>
            <a:r>
              <a:rPr lang="ru-RU" dirty="0" smtClean="0"/>
              <a:t>Из </a:t>
            </a:r>
            <a:r>
              <a:rPr lang="ru-RU" dirty="0"/>
              <a:t>«Треугольников» могут получиться великолепные менеджеры самого высокого уровня. Они прекрасно умеют представить вышестоящему </a:t>
            </a:r>
            <a:r>
              <a:rPr lang="ru-RU" dirty="0" smtClean="0"/>
              <a:t>руководству значимость </a:t>
            </a:r>
            <a:r>
              <a:rPr lang="ru-RU" dirty="0"/>
              <a:t>собственной работы и работы своих подчиненных, чувствуют выгодное дело, могут идти напролом к достижению своей цели несмотря ни на какие препятствия. Это неутомимые бойцы, для которых дух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конкурентности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соревновательности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и азарта </a:t>
            </a:r>
            <a:r>
              <a:rPr lang="ru-RU" dirty="0"/>
              <a:t>является привычной стихией. Они относятся к </a:t>
            </a:r>
            <a:r>
              <a:rPr lang="ru-RU" dirty="0" err="1"/>
              <a:t>трудоголикам</a:t>
            </a:r>
            <a:r>
              <a:rPr lang="ru-RU" dirty="0"/>
              <a:t> и поэтому находятся в постоянном напряжении. Основной </a:t>
            </a:r>
            <a:r>
              <a:rPr lang="ru-RU" dirty="0" smtClean="0"/>
              <a:t>недостаток «</a:t>
            </a:r>
            <a:r>
              <a:rPr lang="ru-RU" dirty="0"/>
              <a:t>треугольников» - сильный эгоцентризм, независимость от моральных норм.</a:t>
            </a:r>
          </a:p>
          <a:p>
            <a:r>
              <a:rPr lang="ru-RU" dirty="0"/>
              <a:t> </a:t>
            </a:r>
            <a:r>
              <a:rPr lang="ru-RU" dirty="0" smtClean="0"/>
              <a:t>Предпочтительны </a:t>
            </a:r>
            <a:r>
              <a:rPr lang="ru-RU" dirty="0"/>
              <a:t>профессии в сфере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: «ЧЕЛОВЕК - ТЕХНИКА», </a:t>
            </a:r>
            <a:r>
              <a:rPr lang="ru-RU" dirty="0"/>
              <a:t>например, такие, как механик, электрик, инженер, агроном, фотограф, чертежник, закройщик, водитель автобуса, а также профессии, связанные с принятием решений и передачей деловой информации.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0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72019" cy="1325563"/>
          </a:xfrm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«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ПРЯМОУГОЛЬНИК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»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(Переходный тип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)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215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«</a:t>
            </a:r>
            <a:r>
              <a:rPr lang="ru-RU" dirty="0"/>
              <a:t>Прямоугольник» - это тип личности, характеризующийся лабильностью настроений, неуверенностью в выборах и является промежуточным, переходным вариантом. Основные черты характера этого типа -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любознательность, пытливость, живой интерес ко всему происходящему</a:t>
            </a:r>
            <a:r>
              <a:rPr lang="ru-RU" dirty="0"/>
              <a:t>. Им нравится работать с животными, они любят ухаживать за растениями, трепетно относятся ко всему живому. Они открыты для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новых идей, ценностей, способов мышления и жизни</a:t>
            </a:r>
            <a:r>
              <a:rPr lang="ru-RU" dirty="0"/>
              <a:t>, легко усваивают все новое. </a:t>
            </a:r>
            <a:endParaRPr lang="ru-RU" dirty="0" smtClean="0"/>
          </a:p>
          <a:p>
            <a:r>
              <a:rPr lang="ru-RU" dirty="0" smtClean="0"/>
              <a:t>К </a:t>
            </a:r>
            <a:r>
              <a:rPr lang="ru-RU" dirty="0"/>
              <a:t>любой работе стараются подойти творчески, не признают авторитетов, стараются находить собственные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нестандартные решения</a:t>
            </a:r>
            <a:r>
              <a:rPr lang="ru-RU" dirty="0"/>
              <a:t>. В то же время их постоянным спутником является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хаос, неразбериха, беспорядок</a:t>
            </a:r>
            <a:r>
              <a:rPr lang="ru-RU" dirty="0"/>
              <a:t>. Часто обращают на себя внимание неуклюжим поведением, нервными и вегетативными реакциями, которые отражают их внутреннее состояние. Их отличает непунктуальность, склонность к избеганию прямых конфликтов, язвительность и раздражительность. «Прямоугольник» - это непредсказуемый сумасброд, находящийся в постоянном стрессе. Слабой стороной личностей этого типа является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чрезмерная доверчивость, внушаемость, наивность</a:t>
            </a:r>
            <a:r>
              <a:rPr lang="ru-RU" dirty="0"/>
              <a:t>; такие люди легко становятся жертвами манипуляций.</a:t>
            </a:r>
          </a:p>
          <a:p>
            <a:r>
              <a:rPr lang="ru-RU" dirty="0" smtClean="0"/>
              <a:t>Для </a:t>
            </a:r>
            <a:r>
              <a:rPr lang="ru-RU" dirty="0"/>
              <a:t>«Прямоугольников» наиболее предпочтительна профессиональная среда в сфере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«ЧЕЛОВЕК - ПРИРОДА», </a:t>
            </a:r>
            <a:r>
              <a:rPr lang="ru-RU" dirty="0"/>
              <a:t>например, профессии зоолога, эколога, гидролога, археолога, метеоролога и др. В то же время они могут быть эффективны в реализации такой профессиональной деятельности, как конструктор, редактор научного журнала, работник музея.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4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72019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«КРУГ» </a:t>
            </a: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(КОММУНИКАТОР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)</a:t>
            </a:r>
            <a:endParaRPr lang="ru-RU" b="1" dirty="0">
              <a:solidFill>
                <a:schemeClr val="accent4">
                  <a:lumMod val="60000"/>
                  <a:lumOff val="4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215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Коммуникаторы </a:t>
            </a:r>
            <a:r>
              <a:rPr lang="ru-RU" dirty="0"/>
              <a:t>среди всех фигур, потому что они лучшие слушатели. Они те, кто уверенно выбирает круг в качестве наиболее предпочитаемой фигуры, искренне заинтересованы, прежде всего, в хороших </a:t>
            </a:r>
            <a:r>
              <a:rPr lang="ru-RU" b="1" dirty="0">
                <a:solidFill>
                  <a:srgbClr val="FFC000"/>
                </a:solidFill>
              </a:rPr>
              <a:t>межличностных отношениях</a:t>
            </a:r>
            <a:r>
              <a:rPr lang="ru-RU" dirty="0"/>
              <a:t>. Высшая ценность для «Круга» - люди, их благополучие. Он является связующим звеном коллектива, скрепляет и стабилизирует ту группу, в которой находится. «Круги» </a:t>
            </a:r>
            <a:r>
              <a:rPr lang="ru-RU" dirty="0" smtClean="0"/>
              <a:t>- самые </a:t>
            </a:r>
            <a:r>
              <a:rPr lang="ru-RU" dirty="0"/>
              <a:t>лучшие обладают </a:t>
            </a:r>
            <a:r>
              <a:rPr lang="ru-RU" b="1" dirty="0">
                <a:solidFill>
                  <a:srgbClr val="FFC000"/>
                </a:solidFill>
              </a:rPr>
              <a:t>высокой чувствительностью, развитой </a:t>
            </a:r>
            <a:r>
              <a:rPr lang="ru-RU" b="1" dirty="0" err="1">
                <a:solidFill>
                  <a:srgbClr val="FFC000"/>
                </a:solidFill>
              </a:rPr>
              <a:t>эмпатией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dirty="0"/>
              <a:t>- способностью сопереживать, сочувствовать, эмоционально отзываться на переживания другого человека. Круг тонко ощущает чужую радость и чувствует чужую боль, как свою собственную.</a:t>
            </a:r>
          </a:p>
          <a:p>
            <a:r>
              <a:rPr lang="ru-RU" dirty="0"/>
              <a:t>К основным чертам характера «Кругов» можно смели отнести </a:t>
            </a:r>
            <a:r>
              <a:rPr lang="ru-RU" b="1" dirty="0">
                <a:solidFill>
                  <a:srgbClr val="FFC000"/>
                </a:solidFill>
              </a:rPr>
              <a:t>гуманность, социальность, умение разбираться в людях</a:t>
            </a:r>
            <a:r>
              <a:rPr lang="ru-RU" dirty="0"/>
              <a:t>. Они достаточно активны как в профессиональной, так и в общественной деятельности, легко приспосабливаются к людям, в общении проявляют гибкость, готовность идти на компромисс. В то же время «Круг» из-за своей социальной направленности в ущерб деловым вопросам  пытается угодить всем и каждому, сохранить мир и дружеские отношения. «Круг» </a:t>
            </a:r>
            <a:r>
              <a:rPr lang="ru-RU" b="1" dirty="0">
                <a:solidFill>
                  <a:srgbClr val="FFC000"/>
                </a:solidFill>
              </a:rPr>
              <a:t>не отличается решительностью, легко внушаем</a:t>
            </a:r>
            <a:r>
              <a:rPr lang="ru-RU" dirty="0"/>
              <a:t>, его нетрудно уговорить, переубедить в чем-либо.</a:t>
            </a:r>
          </a:p>
          <a:p>
            <a:r>
              <a:rPr lang="ru-RU" dirty="0"/>
              <a:t>По своему стилю «Круги» относятся к </a:t>
            </a:r>
            <a:r>
              <a:rPr lang="ru-RU" b="1" dirty="0">
                <a:solidFill>
                  <a:srgbClr val="FFC000"/>
                </a:solidFill>
              </a:rPr>
              <a:t>«правополушарным», </a:t>
            </a:r>
            <a:r>
              <a:rPr lang="ru-RU" dirty="0"/>
              <a:t>их мышление отличается образностью, интуицией, </a:t>
            </a:r>
            <a:r>
              <a:rPr lang="ru-RU" dirty="0" err="1"/>
              <a:t>интегративностью</a:t>
            </a:r>
            <a:r>
              <a:rPr lang="ru-RU" dirty="0"/>
              <a:t>. Главная черта этого стиля - ориентация на субъективные факторы проблемы (оценки, чувства) и стремление найти общее даже в противоположных точках зрения.</a:t>
            </a:r>
          </a:p>
          <a:p>
            <a:r>
              <a:rPr lang="ru-RU" dirty="0"/>
              <a:t>Наиболее предпочтительными для «Круга» являются профессии в сфере </a:t>
            </a:r>
            <a:r>
              <a:rPr lang="ru-RU" b="1" dirty="0">
                <a:solidFill>
                  <a:srgbClr val="FFC000"/>
                </a:solidFill>
              </a:rPr>
              <a:t>«ЧЕЛОВЕК - ЧЕЛОВЕК» </a:t>
            </a:r>
            <a:r>
              <a:rPr lang="ru-RU" dirty="0"/>
              <a:t>В эту категорию входят: врач, учитель, воспитатель, психолог, социолог, консультант в торговой деятельности и многие другие.</a:t>
            </a:r>
          </a:p>
        </p:txBody>
      </p:sp>
    </p:spTree>
    <p:extLst>
      <p:ext uri="{BB962C8B-B14F-4D97-AF65-F5344CB8AC3E}">
        <p14:creationId xmlns:p14="http://schemas.microsoft.com/office/powerpoint/2010/main" val="270714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72019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«КРУГ» </a:t>
            </a: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(КОММУНИКАТОР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)</a:t>
            </a:r>
            <a:endParaRPr lang="ru-RU" b="1" dirty="0">
              <a:solidFill>
                <a:schemeClr val="accent4">
                  <a:lumMod val="60000"/>
                  <a:lumOff val="4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215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Коммуникаторы </a:t>
            </a:r>
            <a:r>
              <a:rPr lang="ru-RU" dirty="0"/>
              <a:t>среди всех фигур, потому что они лучшие слушатели. Они те, кто уверенно выбирает круг в качестве наиболее предпочитаемой фигуры, искренне заинтересованы, прежде всего, в хороших </a:t>
            </a:r>
            <a:r>
              <a:rPr lang="ru-RU" b="1" dirty="0">
                <a:solidFill>
                  <a:srgbClr val="FFC000"/>
                </a:solidFill>
              </a:rPr>
              <a:t>межличностных отношениях</a:t>
            </a:r>
            <a:r>
              <a:rPr lang="ru-RU" dirty="0"/>
              <a:t>. Высшая ценность для «Круга» - люди, их благополучие. Он является связующим звеном коллектива, скрепляет и стабилизирует ту группу, в которой находится. «Круги» </a:t>
            </a:r>
            <a:r>
              <a:rPr lang="ru-RU" dirty="0" smtClean="0"/>
              <a:t>- самые </a:t>
            </a:r>
            <a:r>
              <a:rPr lang="ru-RU" dirty="0"/>
              <a:t>лучшие обладают </a:t>
            </a:r>
            <a:r>
              <a:rPr lang="ru-RU" b="1" dirty="0">
                <a:solidFill>
                  <a:srgbClr val="FFC000"/>
                </a:solidFill>
              </a:rPr>
              <a:t>высокой чувствительностью, развитой </a:t>
            </a:r>
            <a:r>
              <a:rPr lang="ru-RU" b="1" dirty="0" err="1">
                <a:solidFill>
                  <a:srgbClr val="FFC000"/>
                </a:solidFill>
              </a:rPr>
              <a:t>эмпатией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dirty="0"/>
              <a:t>- способностью сопереживать, сочувствовать, эмоционально отзываться на переживания другого человека. Круг тонко ощущает чужую радость и чувствует чужую боль, как свою собственную.</a:t>
            </a:r>
          </a:p>
          <a:p>
            <a:r>
              <a:rPr lang="ru-RU" dirty="0"/>
              <a:t>К основным чертам характера «Кругов» можно смели отнести </a:t>
            </a:r>
            <a:r>
              <a:rPr lang="ru-RU" b="1" dirty="0">
                <a:solidFill>
                  <a:srgbClr val="FFC000"/>
                </a:solidFill>
              </a:rPr>
              <a:t>гуманность, социальность, умение разбираться в людях</a:t>
            </a:r>
            <a:r>
              <a:rPr lang="ru-RU" dirty="0"/>
              <a:t>. Они достаточно активны как в профессиональной, так и в общественной деятельности, легко приспосабливаются к людям, в общении проявляют гибкость, готовность идти на компромисс. В то же время «Круг» из-за своей социальной направленности в ущерб деловым вопросам  пытается угодить всем и каждому, сохранить мир и дружеские отношения. «Круг» </a:t>
            </a:r>
            <a:r>
              <a:rPr lang="ru-RU" b="1" dirty="0">
                <a:solidFill>
                  <a:srgbClr val="FFC000"/>
                </a:solidFill>
              </a:rPr>
              <a:t>не отличается решительностью, легко внушаем</a:t>
            </a:r>
            <a:r>
              <a:rPr lang="ru-RU" dirty="0"/>
              <a:t>, его нетрудно уговорить, переубедить в чем-либо.</a:t>
            </a:r>
          </a:p>
          <a:p>
            <a:r>
              <a:rPr lang="ru-RU" dirty="0"/>
              <a:t>По своему стилю «Круги» относятся к </a:t>
            </a:r>
            <a:r>
              <a:rPr lang="ru-RU" b="1" dirty="0">
                <a:solidFill>
                  <a:srgbClr val="FFC000"/>
                </a:solidFill>
              </a:rPr>
              <a:t>«правополушарным», </a:t>
            </a:r>
            <a:r>
              <a:rPr lang="ru-RU" dirty="0"/>
              <a:t>их мышление отличается образностью, интуицией, </a:t>
            </a:r>
            <a:r>
              <a:rPr lang="ru-RU" dirty="0" err="1"/>
              <a:t>интегративностью</a:t>
            </a:r>
            <a:r>
              <a:rPr lang="ru-RU" dirty="0"/>
              <a:t>. Главная черта этого стиля - ориентация на субъективные факторы проблемы (оценки, чувства) и стремление найти общее даже в противоположных точках зрения.</a:t>
            </a:r>
          </a:p>
          <a:p>
            <a:r>
              <a:rPr lang="ru-RU" dirty="0"/>
              <a:t>Наиболее предпочтительными для «Круга» являются профессии в сфере </a:t>
            </a:r>
            <a:r>
              <a:rPr lang="ru-RU" b="1" dirty="0">
                <a:solidFill>
                  <a:srgbClr val="FFC000"/>
                </a:solidFill>
              </a:rPr>
              <a:t>«ЧЕЛОВЕК - ЧЕЛОВЕК» </a:t>
            </a:r>
            <a:r>
              <a:rPr lang="ru-RU" dirty="0"/>
              <a:t>В эту категорию входят: врач, учитель, воспитатель, психолог, социолог, консультант в торговой деятельности и многие другие.</a:t>
            </a:r>
          </a:p>
        </p:txBody>
      </p:sp>
    </p:spTree>
    <p:extLst>
      <p:ext uri="{BB962C8B-B14F-4D97-AF65-F5344CB8AC3E}">
        <p14:creationId xmlns:p14="http://schemas.microsoft.com/office/powerpoint/2010/main" val="12399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«ЗИГЗАГ» </a:t>
            </a:r>
            <a:r>
              <a:rPr lang="ru-RU" b="1" dirty="0">
                <a:solidFill>
                  <a:srgbClr val="7030A0"/>
                </a:solidFill>
                <a:latin typeface="Book Antiqua" panose="02040602050305030304" pitchFamily="18" charset="0"/>
              </a:rPr>
              <a:t>(ГЕНЕРАТОР)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Эта </a:t>
            </a:r>
            <a:r>
              <a:rPr lang="ru-RU" dirty="0"/>
              <a:t>фигура символизирует в человеке </a:t>
            </a:r>
            <a:r>
              <a:rPr lang="ru-RU" b="1" dirty="0">
                <a:solidFill>
                  <a:srgbClr val="7030A0"/>
                </a:solidFill>
              </a:rPr>
              <a:t>креативность, способность к творчеству</a:t>
            </a:r>
            <a:r>
              <a:rPr lang="ru-RU" dirty="0"/>
              <a:t>, т. е. генерации новых идей, развитую интуицию. Доминирующим стилем мышления «Зигзагов» является синтетический стиль: они относятся к </a:t>
            </a:r>
            <a:r>
              <a:rPr lang="ru-RU" b="1" dirty="0">
                <a:solidFill>
                  <a:srgbClr val="7030A0"/>
                </a:solidFill>
              </a:rPr>
              <a:t>«правополушарным» мыслителям</a:t>
            </a:r>
            <a:r>
              <a:rPr lang="ru-RU" dirty="0"/>
              <a:t>. Они не фиксируются на деталях, а строят сразу целостные, гармоничные концепции и образы.</a:t>
            </a:r>
          </a:p>
          <a:p>
            <a:r>
              <a:rPr lang="ru-RU" dirty="0" smtClean="0"/>
              <a:t>Стихия </a:t>
            </a:r>
            <a:r>
              <a:rPr lang="ru-RU" dirty="0"/>
              <a:t>«Зигзага» - это комбинирование абсолютно разных, несхожих по своему содержанию идей и создание на этой основе чего-то нового, оригинального. «Зигзаги» склонны видеть мир постоянно меняющимся, поэтому для них </a:t>
            </a:r>
            <a:r>
              <a:rPr lang="ru-RU" b="1" dirty="0">
                <a:solidFill>
                  <a:srgbClr val="7030A0"/>
                </a:solidFill>
              </a:rPr>
              <a:t>неприемлемы рутина, шаблон, правила и инструкции</a:t>
            </a:r>
            <a:r>
              <a:rPr lang="ru-RU" dirty="0"/>
              <a:t>. Они устремлены в будущее и больше интересуются возможностью, чем действительностью. Мир идей для них так </a:t>
            </a:r>
            <a:r>
              <a:rPr lang="ru-RU" dirty="0" err="1"/>
              <a:t>жереален</a:t>
            </a:r>
            <a:r>
              <a:rPr lang="ru-RU" dirty="0"/>
              <a:t>, как мир вещей для остальных людей. «Зигзаги» честолюбивы; основная цель их жизни - самовыражение.</a:t>
            </a:r>
          </a:p>
          <a:p>
            <a:r>
              <a:rPr lang="ru-RU" dirty="0" smtClean="0"/>
              <a:t>«</a:t>
            </a:r>
            <a:r>
              <a:rPr lang="ru-RU" dirty="0"/>
              <a:t>Зигзаг» по натуре очень </a:t>
            </a:r>
            <a:r>
              <a:rPr lang="ru-RU" b="1" dirty="0">
                <a:solidFill>
                  <a:srgbClr val="7030A0"/>
                </a:solidFill>
              </a:rPr>
              <a:t>эмоционален, чувствителен и раним</a:t>
            </a:r>
            <a:r>
              <a:rPr lang="ru-RU" dirty="0"/>
              <a:t>. Отличается исключительной способностью к восприятию, имеет развитое эстетическое чувство и вкус. Однако недостаточный самоконтроль часто приводит к тому, что «Зигзаг» сначала совершает поступок и только потом думает, стоило ли это делать. Соответственно, «Зигзагу» не подходят занятия, требующие точности, математических способностей, физической силы. </a:t>
            </a:r>
          </a:p>
          <a:p>
            <a:r>
              <a:rPr lang="ru-RU" dirty="0"/>
              <a:t>Предпочтительной для «Зигзагов» является профессиональная сфера: </a:t>
            </a:r>
            <a:r>
              <a:rPr lang="ru-RU" b="1" dirty="0">
                <a:solidFill>
                  <a:srgbClr val="7030A0"/>
                </a:solidFill>
              </a:rPr>
              <a:t>«</a:t>
            </a:r>
            <a:r>
              <a:rPr lang="ru-RU" b="1" dirty="0" smtClean="0">
                <a:solidFill>
                  <a:srgbClr val="7030A0"/>
                </a:solidFill>
              </a:rPr>
              <a:t>ЧЕЛОВЕК - </a:t>
            </a:r>
            <a:r>
              <a:rPr lang="ru-RU" b="1" dirty="0">
                <a:solidFill>
                  <a:srgbClr val="7030A0"/>
                </a:solidFill>
              </a:rPr>
              <a:t>ХУДОЖЕСТВЕННЫЙ ОБРАЗ»</a:t>
            </a:r>
            <a:r>
              <a:rPr lang="ru-RU" dirty="0"/>
              <a:t>, т.е. занятия творческого характера: </a:t>
            </a:r>
            <a:r>
              <a:rPr lang="ru-RU" dirty="0" err="1"/>
              <a:t>музицирование</a:t>
            </a:r>
            <a:r>
              <a:rPr lang="ru-RU" dirty="0"/>
              <a:t>, живопись, литература, фотография. Возможные профессии: переводчик художественной литературы, карикатурист, художник по металлу (керамике), писатель, поэт, журналист, режиссер, актер, архитектор, дирижер, декоратор и т. д.</a:t>
            </a:r>
          </a:p>
        </p:txBody>
      </p:sp>
    </p:spTree>
    <p:extLst>
      <p:ext uri="{BB962C8B-B14F-4D97-AF65-F5344CB8AC3E}">
        <p14:creationId xmlns:p14="http://schemas.microsoft.com/office/powerpoint/2010/main" val="325109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ook Antiqua" panose="02040602050305030304" pitchFamily="18" charset="0"/>
              </a:rPr>
              <a:t>Ужасный секрет…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Book Antiqua" panose="02040602050305030304" pitchFamily="18" charset="0"/>
              </a:rPr>
              <a:t>Кто-то из нас…</a:t>
            </a:r>
          </a:p>
          <a:p>
            <a:endParaRPr lang="ru-RU" dirty="0">
              <a:latin typeface="Book Antiqua" panose="02040602050305030304" pitchFamily="18" charset="0"/>
            </a:endParaRPr>
          </a:p>
          <a:p>
            <a:r>
              <a:rPr lang="ru-RU" dirty="0" smtClean="0">
                <a:latin typeface="Book Antiqua" panose="02040602050305030304" pitchFamily="18" charset="0"/>
              </a:rPr>
              <a:t>Мы клянемся, что никому </a:t>
            </a:r>
          </a:p>
          <a:p>
            <a:pPr marL="0" indent="0">
              <a:buNone/>
            </a:pPr>
            <a:r>
              <a:rPr lang="ru-RU" dirty="0" smtClean="0">
                <a:latin typeface="Book Antiqua" panose="02040602050305030304" pitchFamily="18" charset="0"/>
              </a:rPr>
              <a:t>ничего не скажем!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4" t="6379" r="9133" b="8525"/>
          <a:stretch/>
        </p:blipFill>
        <p:spPr bwMode="auto">
          <a:xfrm>
            <a:off x="7313431" y="0"/>
            <a:ext cx="4878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7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такое </a:t>
            </a:r>
            <a:r>
              <a:rPr lang="ru-RU" b="1" dirty="0" err="1"/>
              <a:t>друдлы</a:t>
            </a:r>
            <a:r>
              <a:rPr lang="ru-RU" b="1" dirty="0"/>
              <a:t> и кто их </a:t>
            </a:r>
            <a:r>
              <a:rPr lang="ru-RU" b="1" dirty="0" smtClean="0"/>
              <a:t>придумал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/>
              <a:t>Есть три версии происхождения английского слова </a:t>
            </a:r>
            <a:r>
              <a:rPr lang="en-US" u="sng" dirty="0" err="1"/>
              <a:t>droodle</a:t>
            </a:r>
            <a:r>
              <a:rPr lang="en-US" dirty="0"/>
              <a:t>:</a:t>
            </a:r>
          </a:p>
          <a:p>
            <a:pPr fontAlgn="base"/>
            <a:r>
              <a:rPr lang="en-US" u="sng" dirty="0"/>
              <a:t>doodle</a:t>
            </a:r>
            <a:r>
              <a:rPr lang="en-US" dirty="0"/>
              <a:t> (</a:t>
            </a:r>
            <a:r>
              <a:rPr lang="ru-RU" dirty="0"/>
              <a:t>каракули) + </a:t>
            </a:r>
            <a:r>
              <a:rPr lang="en-US" u="sng" dirty="0"/>
              <a:t>riddle</a:t>
            </a:r>
            <a:r>
              <a:rPr lang="en-US" dirty="0"/>
              <a:t> (</a:t>
            </a:r>
            <a:r>
              <a:rPr lang="ru-RU" dirty="0"/>
              <a:t>загадка);</a:t>
            </a:r>
          </a:p>
          <a:p>
            <a:pPr fontAlgn="base"/>
            <a:r>
              <a:rPr lang="en-US" u="sng" dirty="0"/>
              <a:t>doodle</a:t>
            </a:r>
            <a:r>
              <a:rPr lang="en-US" dirty="0"/>
              <a:t> + </a:t>
            </a:r>
            <a:r>
              <a:rPr lang="en-US" u="sng" dirty="0"/>
              <a:t>drool</a:t>
            </a:r>
            <a:r>
              <a:rPr lang="en-US" dirty="0"/>
              <a:t> (</a:t>
            </a:r>
            <a:r>
              <a:rPr lang="ru-RU" dirty="0"/>
              <a:t>пускать слюни, нести чепуху);</a:t>
            </a:r>
          </a:p>
          <a:p>
            <a:pPr fontAlgn="base"/>
            <a:r>
              <a:rPr lang="en-US" u="sng" dirty="0"/>
              <a:t>doodle</a:t>
            </a:r>
            <a:r>
              <a:rPr lang="en-US" dirty="0"/>
              <a:t> + </a:t>
            </a:r>
            <a:r>
              <a:rPr lang="en-US" u="sng" dirty="0"/>
              <a:t>drawing</a:t>
            </a:r>
            <a:r>
              <a:rPr lang="en-US" dirty="0"/>
              <a:t> (</a:t>
            </a:r>
            <a:r>
              <a:rPr lang="ru-RU" dirty="0"/>
              <a:t>рисунок, рисование).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61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04" y="752291"/>
            <a:ext cx="5237922" cy="5166819"/>
          </a:xfrm>
        </p:spPr>
      </p:pic>
    </p:spTree>
    <p:extLst>
      <p:ext uri="{BB962C8B-B14F-4D97-AF65-F5344CB8AC3E}">
        <p14:creationId xmlns:p14="http://schemas.microsoft.com/office/powerpoint/2010/main" val="267293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376" y="1027906"/>
            <a:ext cx="6527248" cy="4657280"/>
          </a:xfrm>
        </p:spPr>
      </p:pic>
    </p:spTree>
    <p:extLst>
      <p:ext uri="{BB962C8B-B14F-4D97-AF65-F5344CB8AC3E}">
        <p14:creationId xmlns:p14="http://schemas.microsoft.com/office/powerpoint/2010/main" val="186869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6" b="9409"/>
          <a:stretch/>
        </p:blipFill>
        <p:spPr>
          <a:xfrm>
            <a:off x="3041373" y="638282"/>
            <a:ext cx="5992899" cy="5634502"/>
          </a:xfrm>
        </p:spPr>
      </p:pic>
    </p:spTree>
    <p:extLst>
      <p:ext uri="{BB962C8B-B14F-4D97-AF65-F5344CB8AC3E}">
        <p14:creationId xmlns:p14="http://schemas.microsoft.com/office/powerpoint/2010/main" val="187788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657" y="365125"/>
            <a:ext cx="5307495" cy="6357111"/>
          </a:xfrm>
        </p:spPr>
      </p:pic>
    </p:spTree>
    <p:extLst>
      <p:ext uri="{BB962C8B-B14F-4D97-AF65-F5344CB8AC3E}">
        <p14:creationId xmlns:p14="http://schemas.microsoft.com/office/powerpoint/2010/main" val="222950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348" y="248439"/>
            <a:ext cx="5595729" cy="6534610"/>
          </a:xfrm>
        </p:spPr>
      </p:pic>
    </p:spTree>
    <p:extLst>
      <p:ext uri="{BB962C8B-B14F-4D97-AF65-F5344CB8AC3E}">
        <p14:creationId xmlns:p14="http://schemas.microsoft.com/office/powerpoint/2010/main" val="8587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135" y="365125"/>
            <a:ext cx="5595729" cy="6158821"/>
          </a:xfrm>
        </p:spPr>
      </p:pic>
    </p:spTree>
    <p:extLst>
      <p:ext uri="{BB962C8B-B14F-4D97-AF65-F5344CB8AC3E}">
        <p14:creationId xmlns:p14="http://schemas.microsoft.com/office/powerpoint/2010/main" val="170857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53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55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10 общих вещей</a:t>
            </a:r>
            <a:endParaRPr lang="ru-RU" sz="5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>
                <a:solidFill>
                  <a:schemeClr val="bg1"/>
                </a:solidFill>
              </a:rPr>
              <a:t>Все в этой команде: родились в России, знают минимум 2 языка, смотрели «Гарри Поттера», не любят точки в конце предложения в переписке, хотя бы раз в жизни занимались своими делами во время уроков…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4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Разминка</a:t>
            </a:r>
            <a:endParaRPr lang="ru-RU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70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492901" y="5904465"/>
            <a:ext cx="3193498" cy="725557"/>
          </a:xfrm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Клетка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24" y="367748"/>
            <a:ext cx="4705267" cy="31407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30" name="Picture 6" descr="https://avatars.mds.yandex.net/i?id=3fc6d95f2b03721b4ee1f5aa0aa9afd41855325e-4470903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985" y="367748"/>
            <a:ext cx="4200772" cy="31407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4"/>
          <a:stretch/>
        </p:blipFill>
        <p:spPr bwMode="auto">
          <a:xfrm>
            <a:off x="3643501" y="2544708"/>
            <a:ext cx="4487219" cy="30085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7660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492901" y="5904465"/>
            <a:ext cx="3193498" cy="725557"/>
          </a:xfrm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Батарея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2" r="20755"/>
          <a:stretch/>
        </p:blipFill>
        <p:spPr bwMode="auto">
          <a:xfrm>
            <a:off x="680720" y="273410"/>
            <a:ext cx="3942080" cy="36759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640" y="239282"/>
            <a:ext cx="3686810" cy="37441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353" y="2508436"/>
            <a:ext cx="4358005" cy="30124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2088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492901" y="5904465"/>
            <a:ext cx="3193498" cy="725557"/>
          </a:xfrm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Игра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3" r="21427"/>
          <a:stretch/>
        </p:blipFill>
        <p:spPr>
          <a:xfrm>
            <a:off x="7228018" y="593570"/>
            <a:ext cx="4119432" cy="35309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42" y="593570"/>
            <a:ext cx="4174239" cy="34278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8" t="-385" r="29481" b="11440"/>
          <a:stretch/>
        </p:blipFill>
        <p:spPr>
          <a:xfrm>
            <a:off x="4235089" y="1709898"/>
            <a:ext cx="3709122" cy="39263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6356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295105" y="6117299"/>
            <a:ext cx="259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ГДЕ ЛОГИКА</a:t>
            </a:r>
            <a:r>
              <a:rPr lang="en-US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?</a:t>
            </a:r>
            <a:endParaRPr lang="ru-RU" sz="2667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Franklin Gothic Heavy" pitchFamily="34" charset="0"/>
            </a:endParaRPr>
          </a:p>
        </p:txBody>
      </p:sp>
      <p:pic>
        <p:nvPicPr>
          <p:cNvPr id="3" name="Рисунок 2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0" y="1674228"/>
            <a:ext cx="3527639" cy="3340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064" y="1674228"/>
            <a:ext cx="3480946" cy="3340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740" y="1674228"/>
            <a:ext cx="3311407" cy="3340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0" name="Текст 6"/>
          <p:cNvSpPr txBox="1">
            <a:spLocks/>
          </p:cNvSpPr>
          <p:nvPr/>
        </p:nvSpPr>
        <p:spPr>
          <a:xfrm>
            <a:off x="4477007" y="5643125"/>
            <a:ext cx="3193498" cy="725557"/>
          </a:xfrm>
          <a:prstGeom prst="rect">
            <a:avLst/>
          </a:prstGeom>
          <a:ln w="5715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Торт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6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Найди общее</a:t>
            </a:r>
            <a:endParaRPr lang="ru-RU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Раунд 1</a:t>
            </a:r>
            <a:endParaRPr lang="ru-RU" sz="4000" dirty="0">
              <a:solidFill>
                <a:schemeClr val="accent4">
                  <a:lumMod val="40000"/>
                  <a:lumOff val="6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0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492901" y="5904465"/>
            <a:ext cx="3193498" cy="725557"/>
          </a:xfrm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Химия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62" y="613704"/>
            <a:ext cx="4858386" cy="32389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626" y="613704"/>
            <a:ext cx="5337314" cy="3335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2" y="2635103"/>
            <a:ext cx="4067175" cy="3048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5371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492901" y="5904465"/>
            <a:ext cx="3193498" cy="725557"/>
          </a:xfrm>
          <a:ln w="57150">
            <a:solidFill>
              <a:schemeClr val="bg1"/>
            </a:solidFill>
          </a:ln>
        </p:spPr>
        <p:txBody>
          <a:bodyPr>
            <a:normAutofit fontScale="92500"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Математика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413182"/>
            <a:ext cx="4924425" cy="32962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443661"/>
            <a:ext cx="5845163" cy="32962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50" y="2589112"/>
            <a:ext cx="6019800" cy="3124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7974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492901" y="5904465"/>
            <a:ext cx="3193498" cy="725557"/>
          </a:xfrm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Президент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AutoShape 2" descr="blob:https://web.telegram.org/6889e504-976c-473f-a77d-c9b2cfdeb4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699" y="229912"/>
            <a:ext cx="4224751" cy="42029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3400" t="14998" r="14025" b="2485"/>
          <a:stretch/>
        </p:blipFill>
        <p:spPr>
          <a:xfrm>
            <a:off x="831850" y="229912"/>
            <a:ext cx="3995531" cy="44328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r="11795"/>
          <a:stretch/>
        </p:blipFill>
        <p:spPr bwMode="auto">
          <a:xfrm>
            <a:off x="3776870" y="2331380"/>
            <a:ext cx="4018591" cy="32282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891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057304" y="5884587"/>
            <a:ext cx="4064690" cy="725557"/>
          </a:xfrm>
          <a:ln w="57150">
            <a:solidFill>
              <a:schemeClr val="bg1"/>
            </a:solidFill>
          </a:ln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4400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Маскот</a:t>
            </a:r>
            <a:r>
              <a:rPr lang="ru-RU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(символ)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AutoShape 2" descr="blob:https://web.telegram.org/6889e504-976c-473f-a77d-c9b2cfdeb4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78" y="367748"/>
            <a:ext cx="4833454" cy="32362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2" b="7863"/>
          <a:stretch/>
        </p:blipFill>
        <p:spPr bwMode="auto">
          <a:xfrm>
            <a:off x="6724926" y="367748"/>
            <a:ext cx="4913796" cy="32362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159" y="1553033"/>
            <a:ext cx="2642981" cy="41246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50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0" y="407283"/>
            <a:ext cx="4795031" cy="319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03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057304" y="5884587"/>
            <a:ext cx="4064690" cy="725557"/>
          </a:xfrm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132%</a:t>
            </a:r>
            <a:endParaRPr lang="ru-RU" sz="4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AutoShape 2" descr="blob:https://web.telegram.org/6889e504-976c-473f-a77d-c9b2cfdeb4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706" y="599531"/>
            <a:ext cx="3411638" cy="3411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670561"/>
            <a:ext cx="4961545" cy="33040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585" y="1878648"/>
            <a:ext cx="2696127" cy="37940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814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reelargeimages.com/wp-content/uploads/2015/11/Red_Background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1" y="0"/>
            <a:ext cx="12193521" cy="685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birmingham8.com/images/frameDots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56" y="1694057"/>
            <a:ext cx="8132992" cy="315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355" y="2878489"/>
            <a:ext cx="12240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УБЕРИ ЛИШНЕЕ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8683" y="2276873"/>
            <a:ext cx="12240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FFC000"/>
                </a:solidFill>
                <a:latin typeface="Europe" pitchFamily="34" charset="0"/>
              </a:rPr>
              <a:t>РАУНД 2</a:t>
            </a:r>
          </a:p>
        </p:txBody>
      </p:sp>
    </p:spTree>
    <p:extLst>
      <p:ext uri="{BB962C8B-B14F-4D97-AF65-F5344CB8AC3E}">
        <p14:creationId xmlns:p14="http://schemas.microsoft.com/office/powerpoint/2010/main" val="37825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i.imgur.com/q66934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00" y="1124744"/>
            <a:ext cx="13666239" cy="57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-24400" y="0"/>
            <a:ext cx="122164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295105" y="6117299"/>
            <a:ext cx="259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ГДЕ ЛОГИКА</a:t>
            </a:r>
            <a:r>
              <a:rPr lang="en-US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?</a:t>
            </a:r>
            <a:endParaRPr lang="ru-RU" sz="2667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Franklin Gothic Heav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1354707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FF82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53272" y="68627"/>
            <a:ext cx="7440968" cy="115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РАУНД 2</a:t>
            </a:r>
          </a:p>
          <a:p>
            <a:pPr algn="ctr"/>
            <a:r>
              <a:rPr lang="ru-RU" sz="42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УБЕРИ ЛИШНЕЕ</a:t>
            </a:r>
          </a:p>
        </p:txBody>
      </p:sp>
      <p:pic>
        <p:nvPicPr>
          <p:cNvPr id="3" name="Рисунок 2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659" y="1769909"/>
            <a:ext cx="1920000" cy="1920000"/>
          </a:xfrm>
          <a:prstGeom prst="rect">
            <a:avLst/>
          </a:prstGeom>
        </p:spPr>
      </p:pic>
      <p:pic>
        <p:nvPicPr>
          <p:cNvPr id="2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484" y="1546727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393" y="1701021"/>
            <a:ext cx="1920000" cy="1920000"/>
          </a:xfrm>
          <a:prstGeom prst="rect">
            <a:avLst/>
          </a:prstGeom>
        </p:spPr>
      </p:pic>
      <p:pic>
        <p:nvPicPr>
          <p:cNvPr id="31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044" y="1477839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16" y="4316331"/>
            <a:ext cx="1920000" cy="1920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872" y="4293096"/>
            <a:ext cx="1920000" cy="1920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62" y="4101076"/>
            <a:ext cx="2178049" cy="236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592" y="4046082"/>
            <a:ext cx="2178049" cy="236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301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44  E" pathEditMode="relative" ptsTypes="">
                                      <p:cBhvr>
                                        <p:cTn id="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44  E" pathEditMode="relative" ptsTypes="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i.imgur.com/q66934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00" y="1124744"/>
            <a:ext cx="13666239" cy="57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-24400" y="0"/>
            <a:ext cx="122164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1026" name="Picture 2" descr="http://www.kino-teatr.ru/acter/album/30979/151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95"/>
          <a:stretch/>
        </p:blipFill>
        <p:spPr bwMode="auto">
          <a:xfrm>
            <a:off x="4959584" y="1845095"/>
            <a:ext cx="1906699" cy="189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295105" y="6117299"/>
            <a:ext cx="259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ГДЕ ЛОГИКА</a:t>
            </a:r>
            <a:r>
              <a:rPr lang="en-US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?</a:t>
            </a:r>
            <a:endParaRPr lang="ru-RU" sz="2667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Franklin Gothic Heav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1354707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FF82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53272" y="68627"/>
            <a:ext cx="7440968" cy="115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РАУНД 2</a:t>
            </a:r>
          </a:p>
          <a:p>
            <a:pPr algn="ctr"/>
            <a:r>
              <a:rPr lang="ru-RU" sz="42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УБЕРИ ЛИШНЕЕ</a:t>
            </a:r>
          </a:p>
        </p:txBody>
      </p:sp>
      <p:pic>
        <p:nvPicPr>
          <p:cNvPr id="18" name="Picture 2" descr="http://picsfab.com/download/image/123089/1920x1200_retro-vaz-2103-trojk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5" r="17655"/>
          <a:stretch/>
        </p:blipFill>
        <p:spPr bwMode="auto">
          <a:xfrm>
            <a:off x="4966062" y="1723114"/>
            <a:ext cx="1995556" cy="202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s://i.ytimg.com/vi/Ak3sbE6F0Cg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6" r="22727"/>
          <a:stretch/>
        </p:blipFill>
        <p:spPr bwMode="auto">
          <a:xfrm>
            <a:off x="4943197" y="4235392"/>
            <a:ext cx="1923087" cy="208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://i053.radikal.ru/1104/01/3daa43741a2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429"/>
          <a:stretch/>
        </p:blipFill>
        <p:spPr bwMode="auto">
          <a:xfrm>
            <a:off x="2505547" y="4186938"/>
            <a:ext cx="2060181" cy="213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s://zabolshevizm.files.wordpress.com/2014/01/d0b2-d0b8-d0bbd0b5d0bdd0b8d0bd-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0" r="31131"/>
          <a:stretch/>
        </p:blipFill>
        <p:spPr bwMode="auto">
          <a:xfrm>
            <a:off x="4943197" y="4235392"/>
            <a:ext cx="1923087" cy="208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https://elims.org.ua/pritchi/files/2012/12/korotkaya-pritcha-o-druzhbe-staya-volkov-i-oxotniki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0" r="13017"/>
          <a:stretch/>
        </p:blipFill>
        <p:spPr bwMode="auto">
          <a:xfrm>
            <a:off x="4943196" y="1711407"/>
            <a:ext cx="2018421" cy="202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7242229" y="1615979"/>
            <a:ext cx="2409771" cy="2366365"/>
            <a:chOff x="5431672" y="1211984"/>
            <a:chExt cx="1807328" cy="1774774"/>
          </a:xfrm>
        </p:grpSpPr>
        <p:pic>
          <p:nvPicPr>
            <p:cNvPr id="19" name="Picture 4" descr="http://www.uznaiki.ru/content/uploads/2015/08/yroki2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40" r="-16281"/>
            <a:stretch/>
          </p:blipFill>
          <p:spPr bwMode="auto">
            <a:xfrm>
              <a:off x="5484420" y="1292337"/>
              <a:ext cx="1754580" cy="15197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0" name="Picture 2" descr="http://frazy.su/wp-content/uploads/2016/05/rain_031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570"/>
            <a:stretch/>
          </p:blipFill>
          <p:spPr bwMode="auto">
            <a:xfrm>
              <a:off x="5472156" y="1283554"/>
              <a:ext cx="1477249" cy="1528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8" descr="http://www.clker.com/cliparts/A/K/K/K/g/y/red-frame-icon-md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1672" y="1211984"/>
              <a:ext cx="1632524" cy="1774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61" y="1604383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595" y="4101075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484" y="4112258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35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i.imgur.com/q66934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00" y="1124744"/>
            <a:ext cx="13666239" cy="57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122164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295105" y="6117299"/>
            <a:ext cx="259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ГДЕ ЛОГИКА</a:t>
            </a:r>
            <a:r>
              <a:rPr lang="en-US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?</a:t>
            </a:r>
            <a:endParaRPr lang="ru-RU" sz="2667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Franklin Gothic Heav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1354707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FF82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53272" y="68627"/>
            <a:ext cx="7440968" cy="115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РАУНД 2</a:t>
            </a:r>
          </a:p>
          <a:p>
            <a:pPr algn="ctr"/>
            <a:r>
              <a:rPr lang="ru-RU" sz="42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УБЕРИ ЛИШНЕЕ</a:t>
            </a:r>
          </a:p>
        </p:txBody>
      </p:sp>
      <p:pic>
        <p:nvPicPr>
          <p:cNvPr id="32" name="Picture 4" descr="https://i.ytimg.com/vi/bS37vk78Wv8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0" r="22329"/>
          <a:stretch/>
        </p:blipFill>
        <p:spPr bwMode="auto">
          <a:xfrm>
            <a:off x="5039883" y="4197086"/>
            <a:ext cx="2027037" cy="214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4101075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617" y="1781416"/>
            <a:ext cx="1920000" cy="1920000"/>
          </a:xfrm>
          <a:prstGeom prst="rect">
            <a:avLst/>
          </a:prstGeom>
        </p:spPr>
      </p:pic>
      <p:pic>
        <p:nvPicPr>
          <p:cNvPr id="3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85" y="1538604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677" y="1781416"/>
            <a:ext cx="1920000" cy="1920000"/>
          </a:xfrm>
          <a:prstGeom prst="rect">
            <a:avLst/>
          </a:prstGeom>
        </p:spPr>
      </p:pic>
      <p:pic>
        <p:nvPicPr>
          <p:cNvPr id="35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328" y="1558234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605" y="4283043"/>
            <a:ext cx="1920000" cy="1920000"/>
          </a:xfrm>
          <a:prstGeom prst="rect">
            <a:avLst/>
          </a:prstGeom>
        </p:spPr>
      </p:pic>
      <p:pic>
        <p:nvPicPr>
          <p:cNvPr id="36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256" y="4029383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41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44  E" pathEditMode="relative" ptsTypes="">
                                      <p:cBhvr>
                                        <p:cTn id="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44  E" pathEditMode="relative" ptsTypes="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i.imgur.com/q66934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00" y="1124744"/>
            <a:ext cx="13666239" cy="57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-24400" y="0"/>
            <a:ext cx="122164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295105" y="6117299"/>
            <a:ext cx="259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ГДЕ ЛОГИКА</a:t>
            </a:r>
            <a:r>
              <a:rPr lang="en-US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?</a:t>
            </a:r>
            <a:endParaRPr lang="ru-RU" sz="2667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Franklin Gothic Heav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1354707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FF82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53272" y="68627"/>
            <a:ext cx="7440968" cy="115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РАУНД 2</a:t>
            </a:r>
          </a:p>
          <a:p>
            <a:pPr algn="ctr"/>
            <a:r>
              <a:rPr lang="ru-RU" sz="42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УБЕРИ ЛИШНЕЕ</a:t>
            </a:r>
          </a:p>
        </p:txBody>
      </p:sp>
      <p:pic>
        <p:nvPicPr>
          <p:cNvPr id="29" name="Picture 4" descr="https://sport.mail.ru/prev670w/pic/cd/0d/main16043773_c1774e89deee09686c0091d60b90455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6" r="23956"/>
          <a:stretch/>
        </p:blipFill>
        <p:spPr bwMode="auto">
          <a:xfrm>
            <a:off x="4943873" y="4293097"/>
            <a:ext cx="1923087" cy="208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61" y="4101075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833" y="1776293"/>
            <a:ext cx="1920000" cy="1920000"/>
          </a:xfrm>
          <a:prstGeom prst="rect">
            <a:avLst/>
          </a:prstGeom>
        </p:spPr>
      </p:pic>
      <p:pic>
        <p:nvPicPr>
          <p:cNvPr id="31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389" y="1575314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121" y="1798496"/>
            <a:ext cx="1920000" cy="1920000"/>
          </a:xfrm>
          <a:prstGeom prst="rect">
            <a:avLst/>
          </a:prstGeom>
        </p:spPr>
      </p:pic>
      <p:pic>
        <p:nvPicPr>
          <p:cNvPr id="32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772" y="1618755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548" y="4278584"/>
            <a:ext cx="1920000" cy="203868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524" y="4093114"/>
            <a:ext cx="2178049" cy="236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455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44  E" pathEditMode="relative" ptsTypes="">
                                      <p:cBhvr>
                                        <p:cTn id="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44  E" pathEditMode="relative" ptsTypes="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i.imgur.com/q66934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37248"/>
            <a:ext cx="13666239" cy="57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-24400" y="0"/>
            <a:ext cx="122164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1026" name="Picture 2" descr="http://www.kino-teatr.ru/acter/album/30979/151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95"/>
          <a:stretch/>
        </p:blipFill>
        <p:spPr bwMode="auto">
          <a:xfrm>
            <a:off x="4959584" y="1845095"/>
            <a:ext cx="1906699" cy="189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295105" y="6117299"/>
            <a:ext cx="259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ГДЕ ЛОГИКА</a:t>
            </a:r>
            <a:r>
              <a:rPr lang="en-US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?</a:t>
            </a:r>
            <a:endParaRPr lang="ru-RU" sz="2667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Franklin Gothic Heav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1354707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FF82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53272" y="68627"/>
            <a:ext cx="7440968" cy="115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РАУНД 2</a:t>
            </a:r>
          </a:p>
          <a:p>
            <a:pPr algn="ctr"/>
            <a:r>
              <a:rPr lang="ru-RU" sz="42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УБЕРИ ЛИШНЕЕ</a:t>
            </a:r>
          </a:p>
        </p:txBody>
      </p:sp>
      <p:pic>
        <p:nvPicPr>
          <p:cNvPr id="18" name="Picture 2" descr="http://picsfab.com/download/image/123089/1920x1200_retro-vaz-2103-trojk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5" r="17655"/>
          <a:stretch/>
        </p:blipFill>
        <p:spPr bwMode="auto">
          <a:xfrm>
            <a:off x="4966062" y="1723114"/>
            <a:ext cx="1995556" cy="202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://www.uznaiki.ru/content/uploads/2015/08/yroki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0" r="-16281"/>
          <a:stretch/>
        </p:blipFill>
        <p:spPr bwMode="auto">
          <a:xfrm>
            <a:off x="7312560" y="1723117"/>
            <a:ext cx="2339440" cy="202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s://i.ytimg.com/vi/Ak3sbE6F0Cg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6" r="22727"/>
          <a:stretch/>
        </p:blipFill>
        <p:spPr bwMode="auto">
          <a:xfrm>
            <a:off x="4943197" y="4235392"/>
            <a:ext cx="1923087" cy="208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s://zabolshevizm.files.wordpress.com/2014/01/d0b2-d0b8-d0bbd0b5d0bdd0b8d0bd-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0" r="31131"/>
          <a:stretch/>
        </p:blipFill>
        <p:spPr bwMode="auto">
          <a:xfrm>
            <a:off x="4943197" y="4235392"/>
            <a:ext cx="1923087" cy="208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https://elims.org.ua/pritchi/files/2012/12/korotkaya-pritcha-o-druzhbe-staya-volkov-i-oxotniki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0" r="13017"/>
          <a:stretch/>
        </p:blipFill>
        <p:spPr bwMode="auto">
          <a:xfrm>
            <a:off x="4943196" y="1711407"/>
            <a:ext cx="2018421" cy="202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://frazy.su/wp-content/uploads/2016/05/rain_031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70"/>
          <a:stretch/>
        </p:blipFill>
        <p:spPr bwMode="auto">
          <a:xfrm>
            <a:off x="7296209" y="1711406"/>
            <a:ext cx="1969665" cy="203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sport.mail.ru/prev670w/pic/cd/0d/main16043773_c1774e89deee09686c0091d60b90455f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6" r="23956"/>
          <a:stretch/>
        </p:blipFill>
        <p:spPr bwMode="auto">
          <a:xfrm>
            <a:off x="4943197" y="4235392"/>
            <a:ext cx="1923087" cy="208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www.forexprotrader.ru/sites/default/files/1907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2" r="10110"/>
          <a:stretch/>
        </p:blipFill>
        <p:spPr bwMode="auto">
          <a:xfrm>
            <a:off x="4934579" y="1711406"/>
            <a:ext cx="2027039" cy="202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www.tourblogger.ru/sites/default/files/u22438/r001-034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3" t="16381" r="36873" b="15022"/>
          <a:stretch/>
        </p:blipFill>
        <p:spPr bwMode="auto">
          <a:xfrm>
            <a:off x="7296209" y="1723116"/>
            <a:ext cx="1969665" cy="202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https://i.ytimg.com/vi/bS37vk78Wv8/maxresdefault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0" r="22329"/>
          <a:stretch/>
        </p:blipFill>
        <p:spPr bwMode="auto">
          <a:xfrm>
            <a:off x="4934580" y="4168816"/>
            <a:ext cx="2027037" cy="214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http://www.pioner.ru/7Admin/a10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2" r="8402"/>
          <a:stretch/>
        </p:blipFill>
        <p:spPr bwMode="auto">
          <a:xfrm>
            <a:off x="4926215" y="1711405"/>
            <a:ext cx="2035403" cy="202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https://encrypted-tbn1.gstatic.com/images?q=tbn:ANd9GcTqx2_9amm3iHiMsJq-mE0bzPxuseEo0ehRmJhDzCgB4VOe45rMiw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02"/>
          <a:stretch/>
        </p:blipFill>
        <p:spPr bwMode="auto">
          <a:xfrm>
            <a:off x="7312561" y="1704362"/>
            <a:ext cx="1953313" cy="20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sexydiva.ru/images/MG-MG003_black_0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6" t="13702" r="556" b="19127"/>
          <a:stretch/>
        </p:blipFill>
        <p:spPr bwMode="auto">
          <a:xfrm>
            <a:off x="4923239" y="1695657"/>
            <a:ext cx="2038379" cy="205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eko-jizn.ru/wp-content/uploads/2011/02/domashnie_recepty_masok_dlja_lica1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94"/>
          <a:stretch/>
        </p:blipFill>
        <p:spPr bwMode="auto">
          <a:xfrm>
            <a:off x="4952865" y="4180589"/>
            <a:ext cx="2008753" cy="213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http://kinogo.co/uploads/posts/2013-09/1378300792_maska.3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30"/>
          <a:stretch/>
        </p:blipFill>
        <p:spPr bwMode="auto">
          <a:xfrm>
            <a:off x="7286537" y="1691522"/>
            <a:ext cx="1979336" cy="204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229" y="1542688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61" y="1531092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447595" y="4005065"/>
            <a:ext cx="3251683" cy="2366364"/>
            <a:chOff x="1835696" y="3003798"/>
            <a:chExt cx="2438762" cy="1774773"/>
          </a:xfrm>
        </p:grpSpPr>
        <p:pic>
          <p:nvPicPr>
            <p:cNvPr id="20482" name="Picture 2" descr="http://atmhunt.ru/wp-content/uploads/2013/02/%D0%93%D0%B4%D0%B5-%D0%B6%D0%B8%D0%B2%D0%B5%D1%82-%D0%BB%D0%B0%D1%81%D0%BA%D0%B0.jp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93" r="-35492"/>
            <a:stretch/>
          </p:blipFill>
          <p:spPr bwMode="auto">
            <a:xfrm>
              <a:off x="1879161" y="3143936"/>
              <a:ext cx="2395297" cy="16266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8" descr="http://www.clker.com/cliparts/A/K/K/K/g/y/red-frame-icon-md.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3003798"/>
              <a:ext cx="1632524" cy="1774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9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484" y="4038967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14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i.imgur.com/q66934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00" y="1124744"/>
            <a:ext cx="13666239" cy="57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122164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295105" y="6117299"/>
            <a:ext cx="259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ГДЕ ЛОГИКА</a:t>
            </a:r>
            <a:r>
              <a:rPr lang="en-US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?</a:t>
            </a:r>
            <a:endParaRPr lang="ru-RU" sz="2667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Franklin Gothic Heav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1354707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FF82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53272" y="68627"/>
            <a:ext cx="7440968" cy="115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РАУНД 2</a:t>
            </a:r>
          </a:p>
          <a:p>
            <a:pPr algn="ctr"/>
            <a:r>
              <a:rPr lang="ru-RU" sz="42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УБЕРИ ЛИШНЕЕ</a:t>
            </a:r>
          </a:p>
        </p:txBody>
      </p:sp>
      <p:pic>
        <p:nvPicPr>
          <p:cNvPr id="19" name="Picture 4" descr="http://www.uznaiki.ru/content/uploads/2015/08/yroki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0" r="-16281"/>
          <a:stretch/>
        </p:blipFill>
        <p:spPr bwMode="auto">
          <a:xfrm>
            <a:off x="7312560" y="1723117"/>
            <a:ext cx="2339440" cy="202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s://i.ytimg.com/vi/Ak3sbE6F0Cg/maxresdefaul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6" r="22727"/>
          <a:stretch/>
        </p:blipFill>
        <p:spPr bwMode="auto">
          <a:xfrm>
            <a:off x="4943197" y="4235392"/>
            <a:ext cx="1923087" cy="208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www.tunisia.ru/var/ontt/storage/images/activites/golf-et-sports-terrestre/tabarka-golf-course/974-6-fre-FR/Tabarka-Golf-Course_ontt_articlepush_master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11"/>
          <a:stretch/>
        </p:blipFill>
        <p:spPr bwMode="auto">
          <a:xfrm>
            <a:off x="2505550" y="4168815"/>
            <a:ext cx="2060181" cy="194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://www.apollomotors.ru/uploads/1/2012-Volkswagen-Golf-R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6" t="-424" r="13677" b="424"/>
          <a:stretch/>
        </p:blipFill>
        <p:spPr bwMode="auto">
          <a:xfrm>
            <a:off x="4943197" y="4150459"/>
            <a:ext cx="1923087" cy="216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http://bambolo.ru/images/3853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1" b="1689"/>
          <a:stretch/>
        </p:blipFill>
        <p:spPr bwMode="auto">
          <a:xfrm>
            <a:off x="7312561" y="1701717"/>
            <a:ext cx="1945740" cy="203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229" y="1542688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595" y="4027785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484" y="4038967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 preferRelativeResize="0"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893" y="1700808"/>
            <a:ext cx="1920000" cy="1920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3" y="1508788"/>
            <a:ext cx="2169583" cy="236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8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64 0.12593 L 0.01597 1.1756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" y="5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0.01337 1.003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" y="50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i.imgur.com/q66934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00" y="1124744"/>
            <a:ext cx="13666239" cy="57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-24400" y="0"/>
            <a:ext cx="122164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295105" y="6117299"/>
            <a:ext cx="259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ГДЕ ЛОГИКА</a:t>
            </a:r>
            <a:r>
              <a:rPr lang="en-US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?</a:t>
            </a:r>
            <a:endParaRPr lang="ru-RU" sz="2667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Franklin Gothic Heav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1354707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FF82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53272" y="68627"/>
            <a:ext cx="7440968" cy="115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РАУНД 2</a:t>
            </a:r>
          </a:p>
          <a:p>
            <a:pPr algn="ctr"/>
            <a:r>
              <a:rPr lang="ru-RU" sz="42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УБЕРИ ЛИШНЕЕ</a:t>
            </a:r>
          </a:p>
        </p:txBody>
      </p:sp>
      <p:pic>
        <p:nvPicPr>
          <p:cNvPr id="2" name="Рисунок 1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496" y="1739849"/>
            <a:ext cx="1920000" cy="1920000"/>
          </a:xfrm>
          <a:prstGeom prst="rect">
            <a:avLst/>
          </a:prstGeom>
        </p:spPr>
      </p:pic>
      <p:pic>
        <p:nvPicPr>
          <p:cNvPr id="3" name="Рисунок 2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1739849"/>
            <a:ext cx="1920000" cy="1920000"/>
          </a:xfrm>
          <a:prstGeom prst="rect">
            <a:avLst/>
          </a:prstGeom>
        </p:spPr>
      </p:pic>
      <p:pic>
        <p:nvPicPr>
          <p:cNvPr id="5" name="Рисунок 4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169" y="4250965"/>
            <a:ext cx="1920000" cy="1920000"/>
          </a:xfrm>
          <a:prstGeom prst="rect">
            <a:avLst/>
          </a:prstGeom>
        </p:spPr>
      </p:pic>
      <p:pic>
        <p:nvPicPr>
          <p:cNvPr id="21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20" y="4078565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605" y="4287577"/>
            <a:ext cx="1920000" cy="1920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937" y="1519373"/>
            <a:ext cx="2169583" cy="236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595" y="4101076"/>
            <a:ext cx="2169583" cy="236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1" y="1721527"/>
            <a:ext cx="1920000" cy="1938323"/>
          </a:xfrm>
          <a:prstGeom prst="rect">
            <a:avLst/>
          </a:prstGeom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369" y="1507472"/>
            <a:ext cx="2169583" cy="236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21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69136E-6 L 0.00799 0.8003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4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8 0.00093 L 0.00798 0.7018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i.imgur.com/q66934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00" y="1124744"/>
            <a:ext cx="13666239" cy="57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-24400" y="16239"/>
            <a:ext cx="122164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295105" y="6117299"/>
            <a:ext cx="259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ГДЕ ЛОГИКА</a:t>
            </a:r>
            <a:r>
              <a:rPr lang="en-US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?</a:t>
            </a:r>
            <a:endParaRPr lang="ru-RU" sz="2667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Franklin Gothic Heav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1354707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FF82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53272" y="68627"/>
            <a:ext cx="7440968" cy="115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РАУНД 2</a:t>
            </a:r>
          </a:p>
          <a:p>
            <a:pPr algn="ctr"/>
            <a:r>
              <a:rPr lang="ru-RU" sz="42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УБЕРИ ЛИШНЕЕ</a:t>
            </a:r>
          </a:p>
        </p:txBody>
      </p:sp>
      <p:pic>
        <p:nvPicPr>
          <p:cNvPr id="4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832" y="1452824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508" y="1698319"/>
            <a:ext cx="1920000" cy="1920000"/>
          </a:xfrm>
          <a:prstGeom prst="rect">
            <a:avLst/>
          </a:prstGeom>
        </p:spPr>
      </p:pic>
      <p:pic>
        <p:nvPicPr>
          <p:cNvPr id="5" name="Рисунок 4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627" y="4116144"/>
            <a:ext cx="1920000" cy="1920000"/>
          </a:xfrm>
          <a:prstGeom prst="rect">
            <a:avLst/>
          </a:prstGeom>
        </p:spPr>
      </p:pic>
      <p:pic>
        <p:nvPicPr>
          <p:cNvPr id="1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277" y="3892962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508" y="4116144"/>
            <a:ext cx="1920000" cy="1920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181" y="1718163"/>
            <a:ext cx="1920000" cy="1920000"/>
          </a:xfrm>
          <a:prstGeom prst="rect">
            <a:avLst/>
          </a:prstGeom>
        </p:spPr>
      </p:pic>
      <p:pic>
        <p:nvPicPr>
          <p:cNvPr id="17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936" y="1480578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883" y="3909054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78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44  E" pathEditMode="relative" ptsTypes="">
                                      <p:cBhvr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44  E" pathEditMode="relative" ptsTypes="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i.imgur.com/q66934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00" y="1124744"/>
            <a:ext cx="13666239" cy="57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-24400" y="16239"/>
            <a:ext cx="122164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295105" y="6117299"/>
            <a:ext cx="259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ГДЕ ЛОГИКА</a:t>
            </a:r>
            <a:r>
              <a:rPr lang="en-US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?</a:t>
            </a:r>
            <a:endParaRPr lang="ru-RU" sz="2667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Franklin Gothic Heav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1354707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FF82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53272" y="68627"/>
            <a:ext cx="7440968" cy="115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РАУНД 2</a:t>
            </a:r>
          </a:p>
          <a:p>
            <a:pPr algn="ctr"/>
            <a:r>
              <a:rPr lang="ru-RU" sz="42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УБЕРИ ЛИШНЕЕ</a:t>
            </a:r>
          </a:p>
        </p:txBody>
      </p:sp>
      <p:pic>
        <p:nvPicPr>
          <p:cNvPr id="3" name="Рисунок 2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224" y="1676007"/>
            <a:ext cx="1920000" cy="1920000"/>
          </a:xfrm>
          <a:prstGeom prst="rect">
            <a:avLst/>
          </a:prstGeom>
        </p:spPr>
      </p:pic>
      <p:pic>
        <p:nvPicPr>
          <p:cNvPr id="6" name="Рисунок 5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181" y="1684596"/>
            <a:ext cx="1920000" cy="1920000"/>
          </a:xfrm>
          <a:prstGeom prst="rect">
            <a:avLst/>
          </a:prstGeom>
        </p:spPr>
      </p:pic>
      <p:pic>
        <p:nvPicPr>
          <p:cNvPr id="8" name="Рисунок 7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627" y="4116144"/>
            <a:ext cx="1920000" cy="1920000"/>
          </a:xfrm>
          <a:prstGeom prst="rect">
            <a:avLst/>
          </a:prstGeom>
        </p:spPr>
      </p:pic>
      <p:pic>
        <p:nvPicPr>
          <p:cNvPr id="19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277" y="3868957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224" y="4116144"/>
            <a:ext cx="1920000" cy="1920000"/>
          </a:xfrm>
          <a:prstGeom prst="rect">
            <a:avLst/>
          </a:prstGeom>
        </p:spPr>
      </p:pic>
      <p:pic>
        <p:nvPicPr>
          <p:cNvPr id="22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388" y="3892962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893" y="1508787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653" y="1461414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37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59259E-6 L -0.0026 1.0172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50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-0.00573 0.9836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4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i.imgur.com/q66934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00" y="1124744"/>
            <a:ext cx="13666239" cy="57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-24400" y="16239"/>
            <a:ext cx="122164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295105" y="6117299"/>
            <a:ext cx="259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ГДЕ ЛОГИКА</a:t>
            </a:r>
            <a:r>
              <a:rPr lang="en-US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?</a:t>
            </a:r>
            <a:endParaRPr lang="ru-RU" sz="2667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Franklin Gothic Heav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1354707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FF82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53272" y="68627"/>
            <a:ext cx="7440968" cy="115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РАУНД 2</a:t>
            </a:r>
          </a:p>
          <a:p>
            <a:pPr algn="ctr"/>
            <a:r>
              <a:rPr lang="ru-RU" sz="4267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УБЕРИ ЛИШНЕЕ</a:t>
            </a:r>
          </a:p>
        </p:txBody>
      </p:sp>
      <p:pic>
        <p:nvPicPr>
          <p:cNvPr id="2" name="Рисунок 1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737" y="1684596"/>
            <a:ext cx="1920000" cy="1920000"/>
          </a:xfrm>
          <a:prstGeom prst="rect">
            <a:avLst/>
          </a:prstGeom>
        </p:spPr>
      </p:pic>
      <p:pic>
        <p:nvPicPr>
          <p:cNvPr id="17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165" y="1461414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1684596"/>
            <a:ext cx="1920000" cy="1920000"/>
          </a:xfrm>
          <a:prstGeom prst="rect">
            <a:avLst/>
          </a:prstGeom>
        </p:spPr>
      </p:pic>
      <p:pic>
        <p:nvPicPr>
          <p:cNvPr id="1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843" y="1452704"/>
            <a:ext cx="2176699" cy="23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699" y="4116144"/>
            <a:ext cx="1920000" cy="1920000"/>
          </a:xfrm>
          <a:prstGeom prst="rect">
            <a:avLst/>
          </a:prstGeom>
        </p:spPr>
      </p:pic>
      <p:pic>
        <p:nvPicPr>
          <p:cNvPr id="21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605" y="3909054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515" y="4116144"/>
            <a:ext cx="1920000" cy="1920000"/>
          </a:xfrm>
          <a:prstGeom prst="rect">
            <a:avLst/>
          </a:prstGeom>
        </p:spPr>
      </p:pic>
      <p:pic>
        <p:nvPicPr>
          <p:cNvPr id="23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165" y="3877581"/>
            <a:ext cx="2176699" cy="236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29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3.88889E-6 0.8120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45679E-6 L -0.00695 0.7817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3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Школоребус</a:t>
            </a:r>
            <a:endParaRPr lang="ru-RU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Раунд 3</a:t>
            </a:r>
            <a:endParaRPr lang="ru-RU" sz="4000" dirty="0">
              <a:solidFill>
                <a:schemeClr val="accent4">
                  <a:lumMod val="40000"/>
                  <a:lumOff val="6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27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057304" y="5597984"/>
            <a:ext cx="4064690" cy="725557"/>
          </a:xfrm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IT cube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AutoShape 2" descr="blob:https://web.telegram.org/6889e504-976c-473f-a77d-c9b2cfdeb4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24" y="672549"/>
            <a:ext cx="4262903" cy="303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027" y="693137"/>
            <a:ext cx="3990416" cy="299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" r="13345"/>
          <a:stretch/>
        </p:blipFill>
        <p:spPr bwMode="auto">
          <a:xfrm>
            <a:off x="8512443" y="686197"/>
            <a:ext cx="3552708" cy="301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061" y="1117817"/>
            <a:ext cx="8591176" cy="430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41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361063" y="5611632"/>
            <a:ext cx="7260609" cy="725557"/>
          </a:xfrm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Музей «У истоков города»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AutoShape 2" descr="blob:https://web.telegram.org/6889e504-976c-473f-a77d-c9b2cfdeb4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8" r="14187"/>
          <a:stretch/>
        </p:blipFill>
        <p:spPr bwMode="auto">
          <a:xfrm>
            <a:off x="4876801" y="928514"/>
            <a:ext cx="3251200" cy="337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514"/>
            <a:ext cx="5051572" cy="336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7"/>
          <a:stretch/>
        </p:blipFill>
        <p:spPr bwMode="auto">
          <a:xfrm>
            <a:off x="7951187" y="928514"/>
            <a:ext cx="4240813" cy="3358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93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091543" y="5234261"/>
            <a:ext cx="6051158" cy="725557"/>
          </a:xfrm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Пушкинская карта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AutoShape 2" descr="blob:https://web.telegram.org/6889e504-976c-473f-a77d-c9b2cfdeb4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5086"/>
            <a:ext cx="7344383" cy="3630158"/>
          </a:xfrm>
          <a:prstGeom prst="rect">
            <a:avLst/>
          </a:prstGeom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383" y="595086"/>
            <a:ext cx="4847617" cy="363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63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016155" y="5761757"/>
            <a:ext cx="6523630" cy="725557"/>
          </a:xfrm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Тихомировские</a:t>
            </a:r>
            <a:r>
              <a:rPr lang="ru-RU" sz="4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Чтения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AutoShape 2" descr="blob:https://web.telegram.org/6889e504-976c-473f-a77d-c9b2cfdeb4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8" r="12879"/>
          <a:stretch/>
        </p:blipFill>
        <p:spPr bwMode="auto">
          <a:xfrm>
            <a:off x="7719" y="623097"/>
            <a:ext cx="3813649" cy="333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206" y="623097"/>
            <a:ext cx="4719666" cy="333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0" r="6849"/>
          <a:stretch/>
        </p:blipFill>
        <p:spPr bwMode="auto">
          <a:xfrm>
            <a:off x="7953642" y="623097"/>
            <a:ext cx="4238358" cy="333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0" b="72307"/>
          <a:stretch/>
        </p:blipFill>
        <p:spPr bwMode="auto">
          <a:xfrm>
            <a:off x="307975" y="623097"/>
            <a:ext cx="11608722" cy="3445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1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65066" y="169334"/>
            <a:ext cx="3674533" cy="3285065"/>
          </a:xfrm>
        </p:spPr>
        <p:txBody>
          <a:bodyPr>
            <a:normAutofit/>
          </a:bodyPr>
          <a:lstStyle/>
          <a:p>
            <a:pPr algn="r"/>
            <a:r>
              <a:rPr lang="ru-RU" sz="7200" b="1" dirty="0">
                <a:solidFill>
                  <a:schemeClr val="accent1">
                    <a:lumMod val="50000"/>
                  </a:schemeClr>
                </a:solidFill>
              </a:rPr>
              <a:t>Сегодня. </a:t>
            </a:r>
            <a:r>
              <a:rPr lang="ru-RU" sz="72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7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7200" b="1" dirty="0" smtClean="0">
                <a:solidFill>
                  <a:schemeClr val="accent1">
                    <a:lumMod val="50000"/>
                  </a:schemeClr>
                </a:solidFill>
              </a:rPr>
              <a:t>Здесь</a:t>
            </a:r>
            <a:r>
              <a:rPr lang="ru-RU" sz="72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72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7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7200" b="1" dirty="0" smtClean="0">
                <a:solidFill>
                  <a:schemeClr val="accent1">
                    <a:lumMod val="50000"/>
                  </a:schemeClr>
                </a:solidFill>
              </a:rPr>
              <a:t>Сейчас.</a:t>
            </a:r>
            <a:endParaRPr lang="ru-RU" sz="7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7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31304" y="347869"/>
            <a:ext cx="5181600" cy="58290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Настоящий друг везде</a:t>
            </a:r>
            <a:b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Верен, в счастье и беде;</a:t>
            </a:r>
            <a:b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Грусть твоя его тревожит,</a:t>
            </a:r>
            <a:b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Ты не спишь — он спать не может,</a:t>
            </a:r>
            <a:b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И во всем, без дальних слов,</a:t>
            </a:r>
            <a:b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Он помочь тебе готов.</a:t>
            </a:r>
            <a:b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Да, по действиям несходны —</a:t>
            </a:r>
            <a:b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Верный друг и льстец негодный…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© </a:t>
            </a: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William Shakespeare</a:t>
            </a:r>
            <a:endParaRPr lang="ru-RU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708913" y="347869"/>
            <a:ext cx="5181600" cy="58290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He that is thy friend indeed, </a:t>
            </a:r>
            <a:endParaRPr lang="ru-RU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He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will help thee in thy need: </a:t>
            </a:r>
            <a:endParaRPr lang="ru-RU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If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thou sorrow, he will weep; </a:t>
            </a:r>
            <a:endParaRPr lang="ru-RU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If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thou wake, he cannot sleep</a:t>
            </a: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:</a:t>
            </a:r>
            <a:endParaRPr lang="ru-RU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Thus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of every grief in heart </a:t>
            </a:r>
            <a:endParaRPr lang="ru-RU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He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with thee does bear a part</a:t>
            </a: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  <a:endParaRPr lang="ru-RU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These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are certain signs to </a:t>
            </a: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know</a:t>
            </a:r>
            <a:endParaRPr lang="ru-RU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Faithful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friend from flattering </a:t>
            </a:r>
            <a:r>
              <a:rPr lang="en-US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foe</a:t>
            </a:r>
            <a:r>
              <a:rPr lang="ru-RU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i="1" dirty="0">
                <a:solidFill>
                  <a:schemeClr val="bg1"/>
                </a:solidFill>
                <a:latin typeface="Book Antiqua" panose="02040602050305030304" pitchFamily="18" charset="0"/>
              </a:rPr>
              <a:t>by William Shakespeare</a:t>
            </a:r>
          </a:p>
        </p:txBody>
      </p:sp>
    </p:spTree>
    <p:extLst>
      <p:ext uri="{BB962C8B-B14F-4D97-AF65-F5344CB8AC3E}">
        <p14:creationId xmlns:p14="http://schemas.microsoft.com/office/powerpoint/2010/main" val="69044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1063</TotalTime>
  <Words>1793</Words>
  <Application>Microsoft Office PowerPoint</Application>
  <PresentationFormat>Широкоэкранный</PresentationFormat>
  <Paragraphs>126</Paragraphs>
  <Slides>54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1" baseType="lpstr">
      <vt:lpstr>Arial</vt:lpstr>
      <vt:lpstr>Book Antiqua</vt:lpstr>
      <vt:lpstr>Calibri</vt:lpstr>
      <vt:lpstr>Calibri Light</vt:lpstr>
      <vt:lpstr>Europe</vt:lpstr>
      <vt:lpstr>Franklin Gothic Heavy</vt:lpstr>
      <vt:lpstr>Тема Office</vt:lpstr>
      <vt:lpstr>С днем Знаний!</vt:lpstr>
      <vt:lpstr>Презентация PowerPoint</vt:lpstr>
      <vt:lpstr>Имя и движение</vt:lpstr>
      <vt:lpstr>Имя и движение</vt:lpstr>
      <vt:lpstr>Знакомство</vt:lpstr>
      <vt:lpstr>Знакомство</vt:lpstr>
      <vt:lpstr>Выберите 1 фигуру, взглянув на которую, вы скажете: «Это я!» Остальные фируры расположите в порядке вашего предпочтения</vt:lpstr>
      <vt:lpstr>«КВАДРАТ» (ТРУЖЕНИК)</vt:lpstr>
      <vt:lpstr>«ТРЕУГОЛЬНИК» (РУКОВОДИТЕЛЬ)</vt:lpstr>
      <vt:lpstr>«ПРЯМОУГОЛЬНИК» (Переходный тип)</vt:lpstr>
      <vt:lpstr>«КРУГ» (КОММУНИКАТОР)</vt:lpstr>
      <vt:lpstr>«КРУГ» (КОММУНИКАТОР)</vt:lpstr>
      <vt:lpstr>«ЗИГЗАГ» (ГЕНЕРАТОР)</vt:lpstr>
      <vt:lpstr>Ужасный секрет…</vt:lpstr>
      <vt:lpstr>Что такое друдлы и кто их придумал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10 общих вещей</vt:lpstr>
      <vt:lpstr>Разминка</vt:lpstr>
      <vt:lpstr>Презентация PowerPoint</vt:lpstr>
      <vt:lpstr>Презентация PowerPoint</vt:lpstr>
      <vt:lpstr>Презентация PowerPoint</vt:lpstr>
      <vt:lpstr>Презентация PowerPoint</vt:lpstr>
      <vt:lpstr>Найди общее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Школоребус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Сегодня.  Здесь.  Сейчас.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</dc:creator>
  <cp:lastModifiedBy>2</cp:lastModifiedBy>
  <cp:revision>55</cp:revision>
  <dcterms:created xsi:type="dcterms:W3CDTF">2022-08-30T16:00:58Z</dcterms:created>
  <dcterms:modified xsi:type="dcterms:W3CDTF">2024-10-09T08:14:50Z</dcterms:modified>
</cp:coreProperties>
</file>